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 Id="rId3" Type="http://schemas.openxmlformats.org/officeDocument/2006/relationships/image" Target="../media/image1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 Id="rId3" Type="http://schemas.openxmlformats.org/officeDocument/2006/relationships/image" Target="../media/image1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65A82"/>
        </a:solidFill>
      </p:bgPr>
    </p:bg>
    <p:spTree>
      <p:nvGrpSpPr>
        <p:cNvPr id="1" name=""/>
        <p:cNvGrpSpPr/>
        <p:nvPr/>
      </p:nvGrpSpPr>
      <p:grpSpPr>
        <a:xfrm>
          <a:off x="0" y="0"/>
          <a:ext cx="0" cy="0"/>
          <a:chOff x="0" y="0"/>
          <a:chExt cx="0" cy="0"/>
        </a:xfrm>
      </p:grpSpPr>
      <p:pic>
        <p:nvPicPr>
          <p:cNvPr id="20" name="Image 0" descr="Image 0"/>
          <p:cNvPicPr>
            <a:picLocks noChangeAspect="1"/>
          </p:cNvPicPr>
          <p:nvPr/>
        </p:nvPicPr>
        <p:blipFill>
          <a:blip r:embed="rId2">
            <a:extLst/>
          </a:blip>
          <a:stretch>
            <a:fillRect/>
          </a:stretch>
        </p:blipFill>
        <p:spPr>
          <a:xfrm>
            <a:off x="6309359" y="0"/>
            <a:ext cx="5879593" cy="6858000"/>
          </a:xfrm>
          <a:prstGeom prst="rect">
            <a:avLst/>
          </a:prstGeom>
          <a:ln w="12700">
            <a:miter lim="400000"/>
          </a:ln>
        </p:spPr>
      </p:pic>
      <p:sp>
        <p:nvSpPr>
          <p:cNvPr id="21" name="Shape 0"/>
          <p:cNvSpPr/>
          <p:nvPr/>
        </p:nvSpPr>
        <p:spPr>
          <a:xfrm>
            <a:off x="-1" y="0"/>
            <a:ext cx="6309362" cy="6858000"/>
          </a:xfrm>
          <a:prstGeom prst="rect">
            <a:avLst/>
          </a:prstGeom>
          <a:solidFill>
            <a:srgbClr val="065A82"/>
          </a:solidFill>
          <a:ln w="12700">
            <a:miter lim="400000"/>
          </a:ln>
        </p:spPr>
        <p:txBody>
          <a:bodyPr lIns="45719" rIns="45719"/>
          <a:lstStyle/>
          <a:p>
            <a:pPr/>
          </a:p>
        </p:txBody>
      </p:sp>
      <p:sp>
        <p:nvSpPr>
          <p:cNvPr id="22" name="Text 1"/>
          <p:cNvSpPr txBox="1"/>
          <p:nvPr/>
        </p:nvSpPr>
        <p:spPr>
          <a:xfrm>
            <a:off x="640080" y="2692399"/>
            <a:ext cx="5486401" cy="558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3800">
                <a:solidFill>
                  <a:srgbClr val="FFFFFF"/>
                </a:solidFill>
                <a:latin typeface="Cambria"/>
                <a:ea typeface="Cambria"/>
                <a:cs typeface="Cambria"/>
                <a:sym typeface="Cambria"/>
              </a:defRPr>
            </a:lvl1pPr>
          </a:lstStyle>
          <a:p>
            <a:pPr/>
            <a:r>
              <a:t>THE COASTAL EXPRESS</a:t>
            </a:r>
          </a:p>
        </p:txBody>
      </p:sp>
      <p:sp>
        <p:nvSpPr>
          <p:cNvPr id="23" name="Text 2"/>
          <p:cNvSpPr txBox="1"/>
          <p:nvPr/>
        </p:nvSpPr>
        <p:spPr>
          <a:xfrm>
            <a:off x="640080" y="3582496"/>
            <a:ext cx="5486401" cy="24164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a:solidFill>
                  <a:srgbClr val="CADCFC"/>
                </a:solidFill>
              </a:defRPr>
            </a:lvl1pPr>
          </a:lstStyle>
          <a:p>
            <a:pPr/>
            <a:r>
              <a:t>Highlights of the 12-Day Roundtrip Voyage</a:t>
            </a:r>
          </a:p>
        </p:txBody>
      </p:sp>
      <p:sp>
        <p:nvSpPr>
          <p:cNvPr id="24" name="Text 3"/>
          <p:cNvSpPr txBox="1"/>
          <p:nvPr/>
        </p:nvSpPr>
        <p:spPr>
          <a:xfrm>
            <a:off x="640079" y="5933747"/>
            <a:ext cx="5303522" cy="38546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defRPr b="1" sz="1400">
                <a:solidFill>
                  <a:srgbClr val="CADCFC"/>
                </a:solidFill>
              </a:defRPr>
            </a:pPr>
            <a:r>
              <a:t>12 Days</a:t>
            </a:r>
          </a:p>
          <a:p>
            <a:pPr>
              <a:defRPr sz="1200">
                <a:solidFill>
                  <a:srgbClr val="CADCFC"/>
                </a:solidFill>
              </a:defRPr>
            </a:pPr>
            <a:r>
              <a:t>34 Unique Ports  •  2,500 Nautical Miles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 name="Text 0"/>
          <p:cNvSpPr txBox="1"/>
          <p:nvPr/>
        </p:nvSpPr>
        <p:spPr>
          <a:xfrm>
            <a:off x="548640" y="477520"/>
            <a:ext cx="7315201" cy="508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3400">
                <a:solidFill>
                  <a:srgbClr val="065A82"/>
                </a:solidFill>
                <a:latin typeface="Cambria"/>
                <a:ea typeface="Cambria"/>
                <a:cs typeface="Cambria"/>
                <a:sym typeface="Cambria"/>
              </a:defRPr>
            </a:lvl1pPr>
          </a:lstStyle>
          <a:p>
            <a:pPr/>
            <a:r>
              <a:t>Voyage at a Glance</a:t>
            </a:r>
          </a:p>
        </p:txBody>
      </p:sp>
      <p:sp>
        <p:nvSpPr>
          <p:cNvPr id="27" name="Text 1"/>
          <p:cNvSpPr txBox="1"/>
          <p:nvPr/>
        </p:nvSpPr>
        <p:spPr>
          <a:xfrm>
            <a:off x="548640" y="118548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400">
                <a:solidFill>
                  <a:srgbClr val="4A6B7A"/>
                </a:solidFill>
              </a:defRPr>
            </a:lvl1pPr>
          </a:lstStyle>
          <a:p>
            <a:pPr/>
            <a:r>
              <a:t>A roundtrip journey along Norway's coast, from art-nouveau cities to the Arctic Circle and back.</a:t>
            </a:r>
          </a:p>
        </p:txBody>
      </p:sp>
      <p:sp>
        <p:nvSpPr>
          <p:cNvPr id="28" name="Shape 2"/>
          <p:cNvSpPr/>
          <p:nvPr/>
        </p:nvSpPr>
        <p:spPr>
          <a:xfrm>
            <a:off x="548640" y="1920239"/>
            <a:ext cx="3520441" cy="1828801"/>
          </a:xfrm>
          <a:prstGeom prst="roundRect">
            <a:avLst>
              <a:gd name="adj" fmla="val 6000"/>
            </a:avLst>
          </a:prstGeom>
          <a:solidFill>
            <a:srgbClr val="EAF4FA"/>
          </a:solidFill>
          <a:ln w="12700">
            <a:miter lim="400000"/>
          </a:ln>
        </p:spPr>
        <p:txBody>
          <a:bodyPr lIns="45719" rIns="45719"/>
          <a:lstStyle/>
          <a:p>
            <a:pPr/>
          </a:p>
        </p:txBody>
      </p:sp>
      <p:sp>
        <p:nvSpPr>
          <p:cNvPr id="29" name="Shape 3"/>
          <p:cNvSpPr/>
          <p:nvPr/>
        </p:nvSpPr>
        <p:spPr>
          <a:xfrm>
            <a:off x="822960" y="2194560"/>
            <a:ext cx="548641" cy="548641"/>
          </a:xfrm>
          <a:prstGeom prst="ellipse">
            <a:avLst/>
          </a:prstGeom>
          <a:solidFill>
            <a:srgbClr val="1C7293"/>
          </a:solidFill>
          <a:ln w="12700">
            <a:miter lim="400000"/>
          </a:ln>
        </p:spPr>
        <p:txBody>
          <a:bodyPr lIns="45719" rIns="45719"/>
          <a:lstStyle/>
          <a:p>
            <a:pPr/>
          </a:p>
        </p:txBody>
      </p:sp>
      <p:sp>
        <p:nvSpPr>
          <p:cNvPr id="30" name="Text 4"/>
          <p:cNvSpPr txBox="1"/>
          <p:nvPr/>
        </p:nvSpPr>
        <p:spPr>
          <a:xfrm>
            <a:off x="822960" y="2344509"/>
            <a:ext cx="548641" cy="24874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2000">
                <a:solidFill>
                  <a:srgbClr val="FFFFFF"/>
                </a:solidFill>
              </a:defRPr>
            </a:lvl1pPr>
          </a:lstStyle>
          <a:p>
            <a:pPr/>
            <a:r>
              <a:t>1</a:t>
            </a:r>
          </a:p>
        </p:txBody>
      </p:sp>
      <p:sp>
        <p:nvSpPr>
          <p:cNvPr id="31" name="Text 5"/>
          <p:cNvSpPr txBox="1"/>
          <p:nvPr/>
        </p:nvSpPr>
        <p:spPr>
          <a:xfrm>
            <a:off x="822960" y="2943860"/>
            <a:ext cx="3017521" cy="330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200">
                <a:solidFill>
                  <a:srgbClr val="065A82"/>
                </a:solidFill>
                <a:latin typeface="Cambria"/>
                <a:ea typeface="Cambria"/>
                <a:cs typeface="Cambria"/>
                <a:sym typeface="Cambria"/>
              </a:defRPr>
            </a:lvl1pPr>
          </a:lstStyle>
          <a:p>
            <a:pPr/>
            <a:r>
              <a:t>12 Days</a:t>
            </a:r>
          </a:p>
        </p:txBody>
      </p:sp>
      <p:sp>
        <p:nvSpPr>
          <p:cNvPr id="32" name="Text 6"/>
          <p:cNvSpPr txBox="1"/>
          <p:nvPr/>
        </p:nvSpPr>
        <p:spPr>
          <a:xfrm>
            <a:off x="822960" y="3414198"/>
            <a:ext cx="301752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300">
                <a:solidFill>
                  <a:srgbClr val="4A6B7A"/>
                </a:solidFill>
              </a:defRPr>
            </a:lvl1pPr>
          </a:lstStyle>
          <a:p>
            <a:pPr/>
            <a:r>
              <a:t>Total Duration</a:t>
            </a:r>
          </a:p>
        </p:txBody>
      </p:sp>
      <p:sp>
        <p:nvSpPr>
          <p:cNvPr id="33" name="Shape 7"/>
          <p:cNvSpPr/>
          <p:nvPr/>
        </p:nvSpPr>
        <p:spPr>
          <a:xfrm>
            <a:off x="4343400" y="1920239"/>
            <a:ext cx="3520441" cy="1828801"/>
          </a:xfrm>
          <a:prstGeom prst="roundRect">
            <a:avLst>
              <a:gd name="adj" fmla="val 6000"/>
            </a:avLst>
          </a:prstGeom>
          <a:solidFill>
            <a:srgbClr val="EAF4FA"/>
          </a:solidFill>
          <a:ln w="12700">
            <a:miter lim="400000"/>
          </a:ln>
        </p:spPr>
        <p:txBody>
          <a:bodyPr lIns="45719" rIns="45719"/>
          <a:lstStyle/>
          <a:p>
            <a:pPr/>
          </a:p>
        </p:txBody>
      </p:sp>
      <p:sp>
        <p:nvSpPr>
          <p:cNvPr id="34" name="Shape 8"/>
          <p:cNvSpPr/>
          <p:nvPr/>
        </p:nvSpPr>
        <p:spPr>
          <a:xfrm>
            <a:off x="4617720" y="2194560"/>
            <a:ext cx="548641" cy="548641"/>
          </a:xfrm>
          <a:prstGeom prst="ellipse">
            <a:avLst/>
          </a:prstGeom>
          <a:solidFill>
            <a:srgbClr val="1C7293"/>
          </a:solidFill>
          <a:ln w="12700">
            <a:miter lim="400000"/>
          </a:ln>
        </p:spPr>
        <p:txBody>
          <a:bodyPr lIns="45719" rIns="45719"/>
          <a:lstStyle/>
          <a:p>
            <a:pPr/>
          </a:p>
        </p:txBody>
      </p:sp>
      <p:sp>
        <p:nvSpPr>
          <p:cNvPr id="35" name="Text 9"/>
          <p:cNvSpPr txBox="1"/>
          <p:nvPr/>
        </p:nvSpPr>
        <p:spPr>
          <a:xfrm>
            <a:off x="4617720" y="2344509"/>
            <a:ext cx="548641" cy="24874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2000">
                <a:solidFill>
                  <a:srgbClr val="FFFFFF"/>
                </a:solidFill>
              </a:defRPr>
            </a:lvl1pPr>
          </a:lstStyle>
          <a:p>
            <a:pPr/>
            <a:r>
              <a:t>2</a:t>
            </a:r>
          </a:p>
        </p:txBody>
      </p:sp>
      <p:sp>
        <p:nvSpPr>
          <p:cNvPr id="36" name="Text 10"/>
          <p:cNvSpPr txBox="1"/>
          <p:nvPr/>
        </p:nvSpPr>
        <p:spPr>
          <a:xfrm>
            <a:off x="4617720" y="2943860"/>
            <a:ext cx="3017521" cy="330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200">
                <a:solidFill>
                  <a:srgbClr val="065A82"/>
                </a:solidFill>
                <a:latin typeface="Cambria"/>
                <a:ea typeface="Cambria"/>
                <a:cs typeface="Cambria"/>
                <a:sym typeface="Cambria"/>
              </a:defRPr>
            </a:lvl1pPr>
          </a:lstStyle>
          <a:p>
            <a:pPr/>
            <a:r>
              <a:t>34 Ports</a:t>
            </a:r>
          </a:p>
        </p:txBody>
      </p:sp>
      <p:sp>
        <p:nvSpPr>
          <p:cNvPr id="37" name="Text 11"/>
          <p:cNvSpPr txBox="1"/>
          <p:nvPr/>
        </p:nvSpPr>
        <p:spPr>
          <a:xfrm>
            <a:off x="4617720" y="3414198"/>
            <a:ext cx="301752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300">
                <a:solidFill>
                  <a:srgbClr val="4A6B7A"/>
                </a:solidFill>
              </a:defRPr>
            </a:lvl1pPr>
          </a:lstStyle>
          <a:p>
            <a:pPr/>
            <a:r>
              <a:t>Unique Port Calls</a:t>
            </a:r>
          </a:p>
        </p:txBody>
      </p:sp>
      <p:sp>
        <p:nvSpPr>
          <p:cNvPr id="38" name="Shape 12"/>
          <p:cNvSpPr/>
          <p:nvPr/>
        </p:nvSpPr>
        <p:spPr>
          <a:xfrm>
            <a:off x="8138159" y="1920239"/>
            <a:ext cx="3520441" cy="1828801"/>
          </a:xfrm>
          <a:prstGeom prst="roundRect">
            <a:avLst>
              <a:gd name="adj" fmla="val 6000"/>
            </a:avLst>
          </a:prstGeom>
          <a:solidFill>
            <a:srgbClr val="EAF4FA"/>
          </a:solidFill>
          <a:ln w="12700">
            <a:miter lim="400000"/>
          </a:ln>
        </p:spPr>
        <p:txBody>
          <a:bodyPr lIns="45719" rIns="45719"/>
          <a:lstStyle/>
          <a:p>
            <a:pPr/>
          </a:p>
        </p:txBody>
      </p:sp>
      <p:sp>
        <p:nvSpPr>
          <p:cNvPr id="39" name="Shape 13"/>
          <p:cNvSpPr/>
          <p:nvPr/>
        </p:nvSpPr>
        <p:spPr>
          <a:xfrm>
            <a:off x="8412480" y="2194560"/>
            <a:ext cx="548641" cy="548641"/>
          </a:xfrm>
          <a:prstGeom prst="ellipse">
            <a:avLst/>
          </a:prstGeom>
          <a:solidFill>
            <a:srgbClr val="1C7293"/>
          </a:solidFill>
          <a:ln w="12700">
            <a:miter lim="400000"/>
          </a:ln>
        </p:spPr>
        <p:txBody>
          <a:bodyPr lIns="45719" rIns="45719"/>
          <a:lstStyle/>
          <a:p>
            <a:pPr/>
          </a:p>
        </p:txBody>
      </p:sp>
      <p:sp>
        <p:nvSpPr>
          <p:cNvPr id="40" name="Text 14"/>
          <p:cNvSpPr txBox="1"/>
          <p:nvPr/>
        </p:nvSpPr>
        <p:spPr>
          <a:xfrm>
            <a:off x="8412480" y="2344509"/>
            <a:ext cx="548641" cy="24874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2000">
                <a:solidFill>
                  <a:srgbClr val="FFFFFF"/>
                </a:solidFill>
              </a:defRPr>
            </a:lvl1pPr>
          </a:lstStyle>
          <a:p>
            <a:pPr/>
            <a:r>
              <a:t>3</a:t>
            </a:r>
          </a:p>
        </p:txBody>
      </p:sp>
      <p:sp>
        <p:nvSpPr>
          <p:cNvPr id="41" name="Text 15"/>
          <p:cNvSpPr txBox="1"/>
          <p:nvPr/>
        </p:nvSpPr>
        <p:spPr>
          <a:xfrm>
            <a:off x="8412480" y="2943860"/>
            <a:ext cx="3017521" cy="330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200">
                <a:solidFill>
                  <a:srgbClr val="065A82"/>
                </a:solidFill>
                <a:latin typeface="Cambria"/>
                <a:ea typeface="Cambria"/>
                <a:cs typeface="Cambria"/>
                <a:sym typeface="Cambria"/>
              </a:defRPr>
            </a:lvl1pPr>
          </a:lstStyle>
          <a:p>
            <a:pPr/>
            <a:r>
              <a:t>2,500 Nautical Miles</a:t>
            </a:r>
          </a:p>
        </p:txBody>
      </p:sp>
      <p:sp>
        <p:nvSpPr>
          <p:cNvPr id="42" name="Text 16"/>
          <p:cNvSpPr txBox="1"/>
          <p:nvPr/>
        </p:nvSpPr>
        <p:spPr>
          <a:xfrm>
            <a:off x="8412480" y="3414198"/>
            <a:ext cx="301752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1300">
                <a:solidFill>
                  <a:srgbClr val="4A6B7A"/>
                </a:solidFill>
              </a:defRPr>
            </a:lvl1pPr>
          </a:lstStyle>
          <a:p>
            <a:pPr/>
            <a:r>
              <a:t>Distance Covered</a:t>
            </a:r>
          </a:p>
        </p:txBody>
      </p:sp>
      <p:sp>
        <p:nvSpPr>
          <p:cNvPr id="43" name="Text 17"/>
          <p:cNvSpPr txBox="1"/>
          <p:nvPr/>
        </p:nvSpPr>
        <p:spPr>
          <a:xfrm>
            <a:off x="548640" y="4238823"/>
            <a:ext cx="7315201" cy="20915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600">
                <a:solidFill>
                  <a:srgbClr val="065A82"/>
                </a:solidFill>
              </a:defRPr>
            </a:lvl1pPr>
          </a:lstStyle>
          <a:p>
            <a:pPr/>
            <a:r>
              <a:t>Route Overview</a:t>
            </a:r>
          </a:p>
        </p:txBody>
      </p:sp>
      <p:sp>
        <p:nvSpPr>
          <p:cNvPr id="44" name="Text 18"/>
          <p:cNvSpPr txBox="1"/>
          <p:nvPr/>
        </p:nvSpPr>
        <p:spPr>
          <a:xfrm>
            <a:off x="548640" y="5020416"/>
            <a:ext cx="10515601" cy="47476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lnSpc>
                <a:spcPct val="130000"/>
              </a:lnSpc>
              <a:defRPr b="1" sz="1400">
                <a:solidFill>
                  <a:srgbClr val="065A82"/>
                </a:solidFill>
              </a:defRPr>
            </a:pPr>
            <a:r>
              <a:t>Northbound: </a:t>
            </a:r>
            <a:r>
              <a:rPr b="0">
                <a:solidFill>
                  <a:srgbClr val="16324A"/>
                </a:solidFill>
              </a:rPr>
              <a:t>Sailing north through Ålesund, crossing the Arctic Circle, past the North Cape, and on to Kirkenes near the Russian border.</a:t>
            </a:r>
          </a:p>
          <a:p>
            <a:pPr>
              <a:lnSpc>
                <a:spcPct val="130000"/>
              </a:lnSpc>
              <a:defRPr b="1" sz="1400">
                <a:solidFill>
                  <a:srgbClr val="065A82"/>
                </a:solidFill>
              </a:defRPr>
            </a:pPr>
            <a:r>
              <a:t>Southbound: </a:t>
            </a:r>
            <a:r>
              <a:rPr b="0">
                <a:solidFill>
                  <a:srgbClr val="16324A"/>
                </a:solidFill>
              </a:rPr>
              <a:t>Returning via Hammerfest, the Lofoten Islands, Trondheim, and Norway's coastal kitchen.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Text 0"/>
          <p:cNvSpPr txBox="1"/>
          <p:nvPr/>
        </p:nvSpPr>
        <p:spPr>
          <a:xfrm>
            <a:off x="548640" y="45396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THE FULL ROUTE</a:t>
            </a:r>
          </a:p>
        </p:txBody>
      </p:sp>
      <p:sp>
        <p:nvSpPr>
          <p:cNvPr id="47" name="Text 1"/>
          <p:cNvSpPr txBox="1"/>
          <p:nvPr/>
        </p:nvSpPr>
        <p:spPr>
          <a:xfrm>
            <a:off x="548640" y="796289"/>
            <a:ext cx="10515601"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Bergen to Kirkenes — and Back</a:t>
            </a:r>
          </a:p>
        </p:txBody>
      </p:sp>
      <p:sp>
        <p:nvSpPr>
          <p:cNvPr id="48" name="Text 2"/>
          <p:cNvSpPr txBox="1"/>
          <p:nvPr/>
        </p:nvSpPr>
        <p:spPr>
          <a:xfrm>
            <a:off x="548639" y="1562539"/>
            <a:ext cx="10698482"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0000"/>
              </a:lnSpc>
              <a:defRPr sz="1300">
                <a:solidFill>
                  <a:srgbClr val="16324A"/>
                </a:solidFill>
              </a:defRPr>
            </a:lvl1pPr>
          </a:lstStyle>
          <a:p>
            <a:pPr/>
            <a:r>
              <a:t>The classic Hurtigruten coastal route: 34 ports each way, turning back at Kirkenes in the far northeast, just a few kilometers from the Russian border.</a:t>
            </a:r>
          </a:p>
        </p:txBody>
      </p:sp>
      <p:sp>
        <p:nvSpPr>
          <p:cNvPr id="49" name="Shape 3"/>
          <p:cNvSpPr/>
          <p:nvPr/>
        </p:nvSpPr>
        <p:spPr>
          <a:xfrm>
            <a:off x="4128515" y="1737360"/>
            <a:ext cx="3931921" cy="4667099"/>
          </a:xfrm>
          <a:prstGeom prst="roundRect">
            <a:avLst>
              <a:gd name="adj" fmla="val 2326"/>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50" name="Image 0" descr="Image 0"/>
          <p:cNvPicPr>
            <a:picLocks noChangeAspect="1"/>
          </p:cNvPicPr>
          <p:nvPr/>
        </p:nvPicPr>
        <p:blipFill>
          <a:blip r:embed="rId2">
            <a:extLst/>
          </a:blip>
          <a:stretch>
            <a:fillRect/>
          </a:stretch>
        </p:blipFill>
        <p:spPr>
          <a:xfrm>
            <a:off x="4265676" y="1874520"/>
            <a:ext cx="3657601" cy="4392779"/>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OUR SHIP</a:t>
            </a:r>
          </a:p>
        </p:txBody>
      </p:sp>
      <p:sp>
        <p:nvSpPr>
          <p:cNvPr id="53"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Aboard the MS Nordnorge</a:t>
            </a:r>
          </a:p>
        </p:txBody>
      </p:sp>
      <p:sp>
        <p:nvSpPr>
          <p:cNvPr id="54" name="Text 2"/>
          <p:cNvSpPr txBox="1"/>
          <p:nvPr/>
        </p:nvSpPr>
        <p:spPr>
          <a:xfrm>
            <a:off x="548640" y="2617686"/>
            <a:ext cx="5669280" cy="10739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The Hurtigruten ship MS Nordnorge carried us the full length of this roundtrip voyage, calling at ports both large and small along Norway's dramatic coastline. A working coastal ferry as much as a cruise ship, it's the classic way to experience Norway from the water.</a:t>
            </a:r>
          </a:p>
        </p:txBody>
      </p:sp>
      <p:sp>
        <p:nvSpPr>
          <p:cNvPr id="55"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56"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Hurtigruten Fleet</a:t>
            </a:r>
          </a:p>
        </p:txBody>
      </p:sp>
      <p:sp>
        <p:nvSpPr>
          <p:cNvPr id="57"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58"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61"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Art Nouveau Ålesund</a:t>
            </a:r>
          </a:p>
        </p:txBody>
      </p:sp>
      <p:sp>
        <p:nvSpPr>
          <p:cNvPr id="62" name="Text 2"/>
          <p:cNvSpPr txBox="1"/>
          <p:nvPr/>
        </p:nvSpPr>
        <p:spPr>
          <a:xfrm>
            <a:off x="548640" y="2617686"/>
            <a:ext cx="5669280" cy="10739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The first stop north showcases Ålesund's striking Art Nouveau architecture — elegant facades and ornate details throughout a city that was entirely rebuilt in this style after a devastating fire in 1904. Wandering its cobbled streets and squares feels like stepping into a different era.</a:t>
            </a:r>
          </a:p>
        </p:txBody>
      </p:sp>
      <p:sp>
        <p:nvSpPr>
          <p:cNvPr id="63"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64"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Historic Rebuild</a:t>
            </a:r>
          </a:p>
        </p:txBody>
      </p:sp>
      <p:sp>
        <p:nvSpPr>
          <p:cNvPr id="65"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66"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69"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Crossing the Arctic Circle</a:t>
            </a:r>
          </a:p>
        </p:txBody>
      </p:sp>
      <p:sp>
        <p:nvSpPr>
          <p:cNvPr id="70" name="Text 2"/>
          <p:cNvSpPr txBox="1"/>
          <p:nvPr/>
        </p:nvSpPr>
        <p:spPr>
          <a:xfrm>
            <a:off x="548640" y="2617686"/>
            <a:ext cx="5669280" cy="10739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One of the voyage's most memorable moments: crossing 66°33' N, the symbolic threshold of the Arctic. The occasion was marked with a traditional Polar Circle certificate, presented onboard the MS Nordnorge — a custom sailors have observed for generations.</a:t>
            </a:r>
          </a:p>
        </p:txBody>
      </p:sp>
      <p:sp>
        <p:nvSpPr>
          <p:cNvPr id="71"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72"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66° 33' N</a:t>
            </a:r>
          </a:p>
        </p:txBody>
      </p:sp>
      <p:sp>
        <p:nvSpPr>
          <p:cNvPr id="73" name="Shape 5"/>
          <p:cNvSpPr/>
          <p:nvPr/>
        </p:nvSpPr>
        <p:spPr>
          <a:xfrm>
            <a:off x="6903719" y="548640"/>
            <a:ext cx="4754881" cy="5760721"/>
          </a:xfrm>
          <a:prstGeom prst="roundRect">
            <a:avLst>
              <a:gd name="adj" fmla="val 2308"/>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74" name="Image 0" descr="Image 0"/>
          <p:cNvPicPr>
            <a:picLocks noChangeAspect="1"/>
          </p:cNvPicPr>
          <p:nvPr/>
        </p:nvPicPr>
        <p:blipFill>
          <a:blip r:embed="rId2">
            <a:extLst/>
          </a:blip>
          <a:stretch>
            <a:fillRect/>
          </a:stretch>
        </p:blipFill>
        <p:spPr>
          <a:xfrm>
            <a:off x="7178040" y="822960"/>
            <a:ext cx="4206241" cy="420624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 name="Text 0"/>
          <p:cNvSpPr txBox="1"/>
          <p:nvPr/>
        </p:nvSpPr>
        <p:spPr>
          <a:xfrm>
            <a:off x="548640" y="45396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77" name="Text 1"/>
          <p:cNvSpPr txBox="1"/>
          <p:nvPr/>
        </p:nvSpPr>
        <p:spPr>
          <a:xfrm>
            <a:off x="548640" y="796289"/>
            <a:ext cx="10515601"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Cruising Norway's Wild Coastline</a:t>
            </a:r>
          </a:p>
        </p:txBody>
      </p:sp>
      <p:sp>
        <p:nvSpPr>
          <p:cNvPr id="78" name="Text 2"/>
          <p:cNvSpPr txBox="1"/>
          <p:nvPr/>
        </p:nvSpPr>
        <p:spPr>
          <a:xfrm>
            <a:off x="548639" y="1591416"/>
            <a:ext cx="10698482" cy="47476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0000"/>
              </a:lnSpc>
              <a:defRPr sz="1400">
                <a:solidFill>
                  <a:srgbClr val="16324A"/>
                </a:solidFill>
              </a:defRPr>
            </a:lvl1pPr>
          </a:lstStyle>
          <a:p>
            <a:pPr/>
            <a:r>
              <a:t>Between ports, the voyage unfolds through scattered skerries, fishing boats, and snow-capped peaks rising straight from the water — scenery that changes by the hour as the ship threads its way north.</a:t>
            </a:r>
          </a:p>
        </p:txBody>
      </p:sp>
      <p:sp>
        <p:nvSpPr>
          <p:cNvPr id="79" name="Shape 3"/>
          <p:cNvSpPr/>
          <p:nvPr/>
        </p:nvSpPr>
        <p:spPr>
          <a:xfrm>
            <a:off x="106984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80" name="Image 0" descr="Image 0"/>
          <p:cNvPicPr>
            <a:picLocks noChangeAspect="1"/>
          </p:cNvPicPr>
          <p:nvPr/>
        </p:nvPicPr>
        <p:blipFill>
          <a:blip r:embed="rId2">
            <a:extLst/>
          </a:blip>
          <a:stretch>
            <a:fillRect/>
          </a:stretch>
        </p:blipFill>
        <p:spPr>
          <a:xfrm>
            <a:off x="1179575" y="2377439"/>
            <a:ext cx="4754881" cy="3566161"/>
          </a:xfrm>
          <a:prstGeom prst="rect">
            <a:avLst/>
          </a:prstGeom>
          <a:ln w="12700">
            <a:miter lim="400000"/>
          </a:ln>
        </p:spPr>
      </p:pic>
      <p:sp>
        <p:nvSpPr>
          <p:cNvPr id="81" name="Shape 4"/>
          <p:cNvSpPr/>
          <p:nvPr/>
        </p:nvSpPr>
        <p:spPr>
          <a:xfrm>
            <a:off x="614476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82" name="Image 1" descr="Image 1"/>
          <p:cNvPicPr>
            <a:picLocks noChangeAspect="1"/>
          </p:cNvPicPr>
          <p:nvPr/>
        </p:nvPicPr>
        <p:blipFill>
          <a:blip r:embed="rId3">
            <a:extLst/>
          </a:blip>
          <a:stretch>
            <a:fillRect/>
          </a:stretch>
        </p:blipFill>
        <p:spPr>
          <a:xfrm>
            <a:off x="6254496" y="2377439"/>
            <a:ext cx="4754881" cy="3566161"/>
          </a:xfrm>
          <a:prstGeom prst="rect">
            <a:avLst/>
          </a:prstGeom>
          <a:ln w="12700">
            <a:miter lim="400000"/>
          </a:ln>
        </p:spPr>
      </p:pic>
      <p:sp>
        <p:nvSpPr>
          <p:cNvPr id="83" name="Text 5"/>
          <p:cNvSpPr txBox="1"/>
          <p:nvPr/>
        </p:nvSpPr>
        <p:spPr>
          <a:xfrm>
            <a:off x="1179575"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Skerries along the coastal route</a:t>
            </a:r>
          </a:p>
        </p:txBody>
      </p:sp>
      <p:sp>
        <p:nvSpPr>
          <p:cNvPr id="84" name="Text 6"/>
          <p:cNvSpPr txBox="1"/>
          <p:nvPr/>
        </p:nvSpPr>
        <p:spPr>
          <a:xfrm>
            <a:off x="6254496"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Snow-capped peaks near the Arctic</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 name="Text 0"/>
          <p:cNvSpPr txBox="1"/>
          <p:nvPr/>
        </p:nvSpPr>
        <p:spPr>
          <a:xfrm>
            <a:off x="548640" y="45396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87" name="Text 1"/>
          <p:cNvSpPr txBox="1"/>
          <p:nvPr/>
        </p:nvSpPr>
        <p:spPr>
          <a:xfrm>
            <a:off x="548640" y="796289"/>
            <a:ext cx="10515601"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Standing at the North Cape</a:t>
            </a:r>
          </a:p>
        </p:txBody>
      </p:sp>
      <p:sp>
        <p:nvSpPr>
          <p:cNvPr id="88" name="Text 2"/>
          <p:cNvSpPr txBox="1"/>
          <p:nvPr/>
        </p:nvSpPr>
        <p:spPr>
          <a:xfrm>
            <a:off x="548640" y="2266129"/>
            <a:ext cx="5669280" cy="104558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0000"/>
              </a:lnSpc>
              <a:defRPr sz="1400">
                <a:solidFill>
                  <a:srgbClr val="16324A"/>
                </a:solidFill>
              </a:defRPr>
            </a:lvl1pPr>
          </a:lstStyle>
          <a:p>
            <a:pPr/>
            <a:r>
              <a:t>At Europe's northernmost point, a 307-meter plateau drops sheer into the Arctic Ocean. The iconic globe monument marks the spot where the cliffs meet open sea — one of the trip's true bucket-list moments, and a striking place to pause for a photo.</a:t>
            </a:r>
          </a:p>
        </p:txBody>
      </p:sp>
      <p:sp>
        <p:nvSpPr>
          <p:cNvPr id="89" name="Shape 3"/>
          <p:cNvSpPr/>
          <p:nvPr/>
        </p:nvSpPr>
        <p:spPr>
          <a:xfrm>
            <a:off x="548640" y="4297679"/>
            <a:ext cx="2743201" cy="502921"/>
          </a:xfrm>
          <a:prstGeom prst="roundRect">
            <a:avLst>
              <a:gd name="adj" fmla="val 50000"/>
            </a:avLst>
          </a:prstGeom>
          <a:solidFill>
            <a:srgbClr val="EAF4FA"/>
          </a:solidFill>
          <a:ln w="12700">
            <a:miter lim="400000"/>
          </a:ln>
        </p:spPr>
        <p:txBody>
          <a:bodyPr lIns="45719" rIns="45719"/>
          <a:lstStyle/>
          <a:p>
            <a:pPr/>
          </a:p>
        </p:txBody>
      </p:sp>
      <p:sp>
        <p:nvSpPr>
          <p:cNvPr id="90" name="Text 4"/>
          <p:cNvSpPr txBox="1"/>
          <p:nvPr/>
        </p:nvSpPr>
        <p:spPr>
          <a:xfrm>
            <a:off x="548640" y="446575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307m Plateau</a:t>
            </a:r>
          </a:p>
        </p:txBody>
      </p:sp>
      <p:sp>
        <p:nvSpPr>
          <p:cNvPr id="91" name="Shape 5"/>
          <p:cNvSpPr/>
          <p:nvPr/>
        </p:nvSpPr>
        <p:spPr>
          <a:xfrm>
            <a:off x="6812280" y="502919"/>
            <a:ext cx="3931921" cy="3017522"/>
          </a:xfrm>
          <a:prstGeom prst="roundRect">
            <a:avLst>
              <a:gd name="adj" fmla="val 3030"/>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92" name="Image 0" descr="Image 0"/>
          <p:cNvPicPr>
            <a:picLocks noChangeAspect="1"/>
          </p:cNvPicPr>
          <p:nvPr/>
        </p:nvPicPr>
        <p:blipFill>
          <a:blip r:embed="rId2">
            <a:extLst/>
          </a:blip>
          <a:stretch>
            <a:fillRect/>
          </a:stretch>
        </p:blipFill>
        <p:spPr>
          <a:xfrm>
            <a:off x="6949440" y="640080"/>
            <a:ext cx="3657601" cy="2743201"/>
          </a:xfrm>
          <a:prstGeom prst="rect">
            <a:avLst/>
          </a:prstGeom>
          <a:ln w="12700">
            <a:miter lim="400000"/>
          </a:ln>
        </p:spPr>
      </p:pic>
      <p:sp>
        <p:nvSpPr>
          <p:cNvPr id="93" name="Shape 6"/>
          <p:cNvSpPr/>
          <p:nvPr/>
        </p:nvSpPr>
        <p:spPr>
          <a:xfrm>
            <a:off x="6812280" y="3520440"/>
            <a:ext cx="3931921" cy="3017521"/>
          </a:xfrm>
          <a:prstGeom prst="roundRect">
            <a:avLst>
              <a:gd name="adj" fmla="val 3030"/>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94" name="Image 1" descr="Image 1"/>
          <p:cNvPicPr>
            <a:picLocks noChangeAspect="1"/>
          </p:cNvPicPr>
          <p:nvPr/>
        </p:nvPicPr>
        <p:blipFill>
          <a:blip r:embed="rId3">
            <a:extLst/>
          </a:blip>
          <a:stretch>
            <a:fillRect/>
          </a:stretch>
        </p:blipFill>
        <p:spPr>
          <a:xfrm>
            <a:off x="6949440" y="3657600"/>
            <a:ext cx="3657601" cy="27432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97"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Honningsvåg: Gateway to the Cape</a:t>
            </a:r>
          </a:p>
        </p:txBody>
      </p:sp>
      <p:sp>
        <p:nvSpPr>
          <p:cNvPr id="98" name="Text 2"/>
          <p:cNvSpPr txBox="1"/>
          <p:nvPr/>
        </p:nvSpPr>
        <p:spPr>
          <a:xfrm>
            <a:off x="548640" y="2765124"/>
            <a:ext cx="5669280" cy="77911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The ship docks at Honningsvåg, a small, colorful harbor town and the launch point for excursions to the North Cape. It's a classic Arctic port — bright houses climbing the hillside above a working harbor at the top of the world.</a:t>
            </a:r>
          </a:p>
        </p:txBody>
      </p:sp>
      <p:sp>
        <p:nvSpPr>
          <p:cNvPr id="99"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00"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Port of Call</a:t>
            </a:r>
          </a:p>
        </p:txBody>
      </p:sp>
      <p:sp>
        <p:nvSpPr>
          <p:cNvPr id="101"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02"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NORTHBOUND · REACHING THE TOP OF THE WORLD</a:t>
            </a:r>
          </a:p>
        </p:txBody>
      </p:sp>
      <p:sp>
        <p:nvSpPr>
          <p:cNvPr id="105" name="Text 1"/>
          <p:cNvSpPr txBox="1"/>
          <p:nvPr/>
        </p:nvSpPr>
        <p:spPr>
          <a:xfrm>
            <a:off x="548639" y="678180"/>
            <a:ext cx="5852162" cy="838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Hammerfest: World's Northernmost Town</a:t>
            </a:r>
          </a:p>
        </p:txBody>
      </p:sp>
      <p:sp>
        <p:nvSpPr>
          <p:cNvPr id="106" name="Text 2"/>
          <p:cNvSpPr txBox="1"/>
          <p:nvPr/>
        </p:nvSpPr>
        <p:spPr>
          <a:xfrm>
            <a:off x="548640" y="2617686"/>
            <a:ext cx="5669280" cy="10739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Tucked into the hillside at the top of Norway, Hammerfest is one of the world's northernmost towns of its size. Colorful houses climb the slopes above the harbor, where the ship docks alongside the daily rhythm of a genuine Arctic fishing community.</a:t>
            </a:r>
          </a:p>
        </p:txBody>
      </p:sp>
      <p:sp>
        <p:nvSpPr>
          <p:cNvPr id="107"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08"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Arctic Norway</a:t>
            </a:r>
          </a:p>
        </p:txBody>
      </p:sp>
      <p:sp>
        <p:nvSpPr>
          <p:cNvPr id="109"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10"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Text 0"/>
          <p:cNvSpPr txBox="1"/>
          <p:nvPr/>
        </p:nvSpPr>
        <p:spPr>
          <a:xfrm>
            <a:off x="548640" y="45396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THE TURNING POINT</a:t>
            </a:r>
          </a:p>
        </p:txBody>
      </p:sp>
      <p:sp>
        <p:nvSpPr>
          <p:cNvPr id="113" name="Text 1"/>
          <p:cNvSpPr txBox="1"/>
          <p:nvPr/>
        </p:nvSpPr>
        <p:spPr>
          <a:xfrm>
            <a:off x="548640" y="796289"/>
            <a:ext cx="10515601"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Kirkenes: Journey's Far Edge</a:t>
            </a:r>
          </a:p>
        </p:txBody>
      </p:sp>
      <p:sp>
        <p:nvSpPr>
          <p:cNvPr id="114" name="Text 2"/>
          <p:cNvSpPr txBox="1"/>
          <p:nvPr/>
        </p:nvSpPr>
        <p:spPr>
          <a:xfrm>
            <a:off x="548639" y="1591416"/>
            <a:ext cx="10698482" cy="47476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0000"/>
              </a:lnSpc>
              <a:defRPr sz="1400">
                <a:solidFill>
                  <a:srgbClr val="16324A"/>
                </a:solidFill>
              </a:defRPr>
            </a:lvl1pPr>
          </a:lstStyle>
          <a:p>
            <a:pPr/>
            <a:r>
              <a:t>The voyage's easternmost point, Kirkenes lies just a few kilometers from the Russian border — closer to Murmansk than to Oslo. It's here, among quiet skerries and fishing harbors, that the ship turns around and begins the journey back south.</a:t>
            </a:r>
          </a:p>
        </p:txBody>
      </p:sp>
      <p:sp>
        <p:nvSpPr>
          <p:cNvPr id="115" name="Shape 3"/>
          <p:cNvSpPr/>
          <p:nvPr/>
        </p:nvSpPr>
        <p:spPr>
          <a:xfrm>
            <a:off x="106984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116" name="Image 0" descr="Image 0"/>
          <p:cNvPicPr>
            <a:picLocks noChangeAspect="1"/>
          </p:cNvPicPr>
          <p:nvPr/>
        </p:nvPicPr>
        <p:blipFill>
          <a:blip r:embed="rId2">
            <a:extLst/>
          </a:blip>
          <a:stretch>
            <a:fillRect/>
          </a:stretch>
        </p:blipFill>
        <p:spPr>
          <a:xfrm>
            <a:off x="1179575" y="2377439"/>
            <a:ext cx="4754881" cy="3566161"/>
          </a:xfrm>
          <a:prstGeom prst="rect">
            <a:avLst/>
          </a:prstGeom>
          <a:ln w="12700">
            <a:miter lim="400000"/>
          </a:ln>
        </p:spPr>
      </p:pic>
      <p:sp>
        <p:nvSpPr>
          <p:cNvPr id="117" name="Shape 4"/>
          <p:cNvSpPr/>
          <p:nvPr/>
        </p:nvSpPr>
        <p:spPr>
          <a:xfrm>
            <a:off x="614476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118" name="Image 1" descr="Image 1"/>
          <p:cNvPicPr>
            <a:picLocks noChangeAspect="1"/>
          </p:cNvPicPr>
          <p:nvPr/>
        </p:nvPicPr>
        <p:blipFill>
          <a:blip r:embed="rId3">
            <a:extLst/>
          </a:blip>
          <a:stretch>
            <a:fillRect/>
          </a:stretch>
        </p:blipFill>
        <p:spPr>
          <a:xfrm>
            <a:off x="6254496" y="2377439"/>
            <a:ext cx="4754881" cy="3566161"/>
          </a:xfrm>
          <a:prstGeom prst="rect">
            <a:avLst/>
          </a:prstGeom>
          <a:ln w="12700">
            <a:miter lim="400000"/>
          </a:ln>
        </p:spPr>
      </p:pic>
      <p:sp>
        <p:nvSpPr>
          <p:cNvPr id="119" name="Text 5"/>
          <p:cNvSpPr txBox="1"/>
          <p:nvPr/>
        </p:nvSpPr>
        <p:spPr>
          <a:xfrm>
            <a:off x="1179575"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The harbor at Kirkenes</a:t>
            </a:r>
          </a:p>
        </p:txBody>
      </p:sp>
      <p:sp>
        <p:nvSpPr>
          <p:cNvPr id="120" name="Text 6"/>
          <p:cNvSpPr txBox="1"/>
          <p:nvPr/>
        </p:nvSpPr>
        <p:spPr>
          <a:xfrm>
            <a:off x="6254496"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Norway's border with Russia, near Kirkenes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Text 0"/>
          <p:cNvSpPr txBox="1"/>
          <p:nvPr/>
        </p:nvSpPr>
        <p:spPr>
          <a:xfrm>
            <a:off x="548640" y="453960"/>
            <a:ext cx="10515601"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SOUTHBOUND · COASTAL HERITAGE AND FLAVORS</a:t>
            </a:r>
          </a:p>
        </p:txBody>
      </p:sp>
      <p:sp>
        <p:nvSpPr>
          <p:cNvPr id="123" name="Text 1"/>
          <p:cNvSpPr txBox="1"/>
          <p:nvPr/>
        </p:nvSpPr>
        <p:spPr>
          <a:xfrm>
            <a:off x="548640" y="796289"/>
            <a:ext cx="10515601"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The Lofoten Wall and Its Bridges</a:t>
            </a:r>
          </a:p>
        </p:txBody>
      </p:sp>
      <p:sp>
        <p:nvSpPr>
          <p:cNvPr id="124" name="Text 2"/>
          <p:cNvSpPr txBox="1"/>
          <p:nvPr/>
        </p:nvSpPr>
        <p:spPr>
          <a:xfrm>
            <a:off x="548639" y="1591416"/>
            <a:ext cx="10698482" cy="47476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0000"/>
              </a:lnSpc>
              <a:defRPr sz="1400">
                <a:solidFill>
                  <a:srgbClr val="16324A"/>
                </a:solidFill>
              </a:defRPr>
            </a:lvl1pPr>
          </a:lstStyle>
          <a:p>
            <a:pPr/>
            <a:r>
              <a:t>Heading south, the ship sails beneath the jagged peaks of the Lofoten Wall, where sweeping bridges link the scattered islands and mountains rise directly from the fjords — some of Norway's most dramatic scenery.</a:t>
            </a:r>
          </a:p>
        </p:txBody>
      </p:sp>
      <p:sp>
        <p:nvSpPr>
          <p:cNvPr id="125" name="Shape 3"/>
          <p:cNvSpPr/>
          <p:nvPr/>
        </p:nvSpPr>
        <p:spPr>
          <a:xfrm>
            <a:off x="106984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126" name="Image 0" descr="Image 0"/>
          <p:cNvPicPr>
            <a:picLocks noChangeAspect="1"/>
          </p:cNvPicPr>
          <p:nvPr/>
        </p:nvPicPr>
        <p:blipFill>
          <a:blip r:embed="rId2">
            <a:extLst/>
          </a:blip>
          <a:stretch>
            <a:fillRect/>
          </a:stretch>
        </p:blipFill>
        <p:spPr>
          <a:xfrm>
            <a:off x="1179575" y="2377439"/>
            <a:ext cx="4754881" cy="3566161"/>
          </a:xfrm>
          <a:prstGeom prst="rect">
            <a:avLst/>
          </a:prstGeom>
          <a:ln w="12700">
            <a:miter lim="400000"/>
          </a:ln>
        </p:spPr>
      </p:pic>
      <p:sp>
        <p:nvSpPr>
          <p:cNvPr id="127" name="Shape 4"/>
          <p:cNvSpPr/>
          <p:nvPr/>
        </p:nvSpPr>
        <p:spPr>
          <a:xfrm>
            <a:off x="6144767" y="2267711"/>
            <a:ext cx="4974337" cy="3785617"/>
          </a:xfrm>
          <a:prstGeom prst="roundRect">
            <a:avLst>
              <a:gd name="adj" fmla="val 2415"/>
            </a:avLst>
          </a:prstGeom>
          <a:solidFill>
            <a:srgbClr val="EAF4FA"/>
          </a:solidFill>
          <a:ln w="12700">
            <a:miter lim="400000"/>
          </a:ln>
          <a:effectLst>
            <a:outerShdw sx="100000" sy="100000" kx="0" ky="0" algn="b" rotWithShape="0" blurRad="76200" dist="25400" dir="5400000">
              <a:srgbClr val="000000">
                <a:alpha val="15000"/>
              </a:srgbClr>
            </a:outerShdw>
          </a:effectLst>
        </p:spPr>
        <p:txBody>
          <a:bodyPr lIns="45719" rIns="45719"/>
          <a:lstStyle/>
          <a:p>
            <a:pPr/>
          </a:p>
        </p:txBody>
      </p:sp>
      <p:pic>
        <p:nvPicPr>
          <p:cNvPr id="128" name="Image 1" descr="Image 1"/>
          <p:cNvPicPr>
            <a:picLocks noChangeAspect="1"/>
          </p:cNvPicPr>
          <p:nvPr/>
        </p:nvPicPr>
        <p:blipFill>
          <a:blip r:embed="rId3">
            <a:extLst/>
          </a:blip>
          <a:stretch>
            <a:fillRect/>
          </a:stretch>
        </p:blipFill>
        <p:spPr>
          <a:xfrm>
            <a:off x="6254496" y="2377439"/>
            <a:ext cx="4754881" cy="3566161"/>
          </a:xfrm>
          <a:prstGeom prst="rect">
            <a:avLst/>
          </a:prstGeom>
          <a:ln w="12700">
            <a:miter lim="400000"/>
          </a:ln>
        </p:spPr>
      </p:pic>
      <p:sp>
        <p:nvSpPr>
          <p:cNvPr id="129" name="Text 5"/>
          <p:cNvSpPr txBox="1"/>
          <p:nvPr/>
        </p:nvSpPr>
        <p:spPr>
          <a:xfrm>
            <a:off x="1179575"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Lofoten's mountains and bridges</a:t>
            </a:r>
          </a:p>
        </p:txBody>
      </p:sp>
      <p:sp>
        <p:nvSpPr>
          <p:cNvPr id="130" name="Text 6"/>
          <p:cNvSpPr txBox="1"/>
          <p:nvPr/>
        </p:nvSpPr>
        <p:spPr>
          <a:xfrm>
            <a:off x="6254496" y="6150785"/>
            <a:ext cx="4754881" cy="134269"/>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i="1" sz="1100">
                <a:solidFill>
                  <a:srgbClr val="4A6B7A"/>
                </a:solidFill>
              </a:defRPr>
            </a:lvl1pPr>
          </a:lstStyle>
          <a:p>
            <a:pPr/>
            <a:r>
              <a:t>Crossing the coastal route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SOUTHBOUND · COASTAL HERITAGE AND FLAVORS</a:t>
            </a:r>
          </a:p>
        </p:txBody>
      </p:sp>
      <p:sp>
        <p:nvSpPr>
          <p:cNvPr id="133"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Trondheim's Gothic Masterpiece</a:t>
            </a:r>
          </a:p>
        </p:txBody>
      </p:sp>
      <p:sp>
        <p:nvSpPr>
          <p:cNvPr id="134" name="Text 2"/>
          <p:cNvSpPr txBox="1"/>
          <p:nvPr/>
        </p:nvSpPr>
        <p:spPr>
          <a:xfrm>
            <a:off x="548640" y="2765124"/>
            <a:ext cx="5669280" cy="77911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A visit to Nidaros Cathedral, Norway's sacred heart and national shrine, founded in 1070. Its soaring Gothic facade and intricate stonework make it one of Scandinavia's most significant religious and historic landmarks.</a:t>
            </a:r>
          </a:p>
        </p:txBody>
      </p:sp>
      <p:sp>
        <p:nvSpPr>
          <p:cNvPr id="135"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36"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Founded 1070</a:t>
            </a:r>
          </a:p>
        </p:txBody>
      </p:sp>
      <p:sp>
        <p:nvSpPr>
          <p:cNvPr id="137" name="Shape 5"/>
          <p:cNvSpPr/>
          <p:nvPr/>
        </p:nvSpPr>
        <p:spPr>
          <a:xfrm>
            <a:off x="6903719" y="548640"/>
            <a:ext cx="4754881" cy="5760721"/>
          </a:xfrm>
          <a:prstGeom prst="roundRect">
            <a:avLst>
              <a:gd name="adj" fmla="val 2308"/>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38" name="Image 0" descr="Image 0"/>
          <p:cNvPicPr>
            <a:picLocks noChangeAspect="1"/>
          </p:cNvPicPr>
          <p:nvPr/>
        </p:nvPicPr>
        <p:blipFill>
          <a:blip r:embed="rId2">
            <a:extLst/>
          </a:blip>
          <a:stretch>
            <a:fillRect/>
          </a:stretch>
        </p:blipFill>
        <p:spPr>
          <a:xfrm>
            <a:off x="7178040" y="822960"/>
            <a:ext cx="4206241" cy="4206241"/>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SOUTHBOUND · COASTAL HERITAGE AND FLAVORS</a:t>
            </a:r>
          </a:p>
        </p:txBody>
      </p:sp>
      <p:sp>
        <p:nvSpPr>
          <p:cNvPr id="141"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A Coastal Beacon</a:t>
            </a:r>
          </a:p>
        </p:txBody>
      </p:sp>
      <p:sp>
        <p:nvSpPr>
          <p:cNvPr id="142" name="Text 2"/>
          <p:cNvSpPr txBox="1"/>
          <p:nvPr/>
        </p:nvSpPr>
        <p:spPr>
          <a:xfrm>
            <a:off x="548640" y="2765124"/>
            <a:ext cx="5669280" cy="77911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Scattered along Norway's coast, distinctive red lighthouses like this one have guided ships through narrow channels and skerries for generations — a quiet, enduring symbol of the maritime life this whole voyage is built around.</a:t>
            </a:r>
          </a:p>
        </p:txBody>
      </p:sp>
      <p:sp>
        <p:nvSpPr>
          <p:cNvPr id="143"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44"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Guiding the Way</a:t>
            </a:r>
          </a:p>
        </p:txBody>
      </p:sp>
      <p:sp>
        <p:nvSpPr>
          <p:cNvPr id="145"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46"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SOUTHBOUND · COASTAL HERITAGE AND FLAVORS</a:t>
            </a:r>
          </a:p>
        </p:txBody>
      </p:sp>
      <p:sp>
        <p:nvSpPr>
          <p:cNvPr id="149"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Norwegian Folklore: Trolls</a:t>
            </a:r>
          </a:p>
        </p:txBody>
      </p:sp>
      <p:sp>
        <p:nvSpPr>
          <p:cNvPr id="150" name="Text 2"/>
          <p:cNvSpPr txBox="1"/>
          <p:nvPr/>
        </p:nvSpPr>
        <p:spPr>
          <a:xfrm>
            <a:off x="548640" y="2617686"/>
            <a:ext cx="5669280" cy="10739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No Norwegian journey is complete without a brush with its folklore. Troll statues like these greet travelers along the route, a playful nod to the legends of mountain-dwelling creatures said to roam Norway's remote fjords and forests.</a:t>
            </a:r>
          </a:p>
        </p:txBody>
      </p:sp>
      <p:sp>
        <p:nvSpPr>
          <p:cNvPr id="151"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52"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Local Legend</a:t>
            </a:r>
          </a:p>
        </p:txBody>
      </p:sp>
      <p:sp>
        <p:nvSpPr>
          <p:cNvPr id="153" name="Shape 5"/>
          <p:cNvSpPr/>
          <p:nvPr/>
        </p:nvSpPr>
        <p:spPr>
          <a:xfrm>
            <a:off x="6583680" y="1451610"/>
            <a:ext cx="5029201" cy="3954780"/>
          </a:xfrm>
          <a:prstGeom prst="roundRect">
            <a:avLst>
              <a:gd name="adj" fmla="val 2775"/>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54" name="Image 0" descr="Image 0"/>
          <p:cNvPicPr>
            <a:picLocks noChangeAspect="1"/>
          </p:cNvPicPr>
          <p:nvPr/>
        </p:nvPicPr>
        <p:blipFill>
          <a:blip r:embed="rId2">
            <a:extLst/>
          </a:blip>
          <a:stretch>
            <a:fillRect/>
          </a:stretch>
        </p:blipFill>
        <p:spPr>
          <a:xfrm>
            <a:off x="6766559" y="1680210"/>
            <a:ext cx="4663441" cy="349758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Text 0"/>
          <p:cNvSpPr txBox="1"/>
          <p:nvPr/>
        </p:nvSpPr>
        <p:spPr>
          <a:xfrm>
            <a:off x="548639" y="453960"/>
            <a:ext cx="5852162" cy="18936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1400">
                <a:solidFill>
                  <a:srgbClr val="1C7293"/>
                </a:solidFill>
              </a:defRPr>
            </a:lvl1pPr>
          </a:lstStyle>
          <a:p>
            <a:pPr/>
            <a:r>
              <a:t>SOUTHBOUND · COASTAL HERITAGE AND FLAVORS</a:t>
            </a:r>
          </a:p>
        </p:txBody>
      </p:sp>
      <p:sp>
        <p:nvSpPr>
          <p:cNvPr id="157" name="Text 1"/>
          <p:cNvSpPr txBox="1"/>
          <p:nvPr/>
        </p:nvSpPr>
        <p:spPr>
          <a:xfrm>
            <a:off x="548639" y="887730"/>
            <a:ext cx="5852162" cy="419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800">
                <a:solidFill>
                  <a:srgbClr val="065A82"/>
                </a:solidFill>
                <a:latin typeface="Cambria"/>
                <a:ea typeface="Cambria"/>
                <a:cs typeface="Cambria"/>
                <a:sym typeface="Cambria"/>
              </a:defRPr>
            </a:lvl1pPr>
          </a:lstStyle>
          <a:p>
            <a:pPr/>
            <a:r>
              <a:t>Norway's Coastal Kitchen</a:t>
            </a:r>
          </a:p>
        </p:txBody>
      </p:sp>
      <p:sp>
        <p:nvSpPr>
          <p:cNvPr id="158" name="Text 2"/>
          <p:cNvSpPr txBox="1"/>
          <p:nvPr/>
        </p:nvSpPr>
        <p:spPr>
          <a:xfrm>
            <a:off x="548640" y="2765124"/>
            <a:ext cx="5669280" cy="77911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nSpc>
                <a:spcPct val="135000"/>
              </a:lnSpc>
              <a:defRPr sz="1400">
                <a:solidFill>
                  <a:srgbClr val="16324A"/>
                </a:solidFill>
              </a:defRPr>
            </a:lvl1pPr>
          </a:lstStyle>
          <a:p>
            <a:pPr/>
            <a:r>
              <a:t>The voyage's flavors are as memorable as its views. Fresh, local ingredients — king crab and Arctic char among them — are delivered straight to the ship, offering a true taste of the Norwegian coastline at every meal.</a:t>
            </a:r>
          </a:p>
        </p:txBody>
      </p:sp>
      <p:sp>
        <p:nvSpPr>
          <p:cNvPr id="159" name="Shape 3"/>
          <p:cNvSpPr/>
          <p:nvPr/>
        </p:nvSpPr>
        <p:spPr>
          <a:xfrm>
            <a:off x="548640" y="4709159"/>
            <a:ext cx="2743201" cy="502921"/>
          </a:xfrm>
          <a:prstGeom prst="roundRect">
            <a:avLst>
              <a:gd name="adj" fmla="val 50000"/>
            </a:avLst>
          </a:prstGeom>
          <a:solidFill>
            <a:srgbClr val="EAF4FA"/>
          </a:solidFill>
          <a:ln w="12700">
            <a:miter lim="400000"/>
          </a:ln>
        </p:spPr>
        <p:txBody>
          <a:bodyPr lIns="45719" rIns="45719"/>
          <a:lstStyle/>
          <a:p>
            <a:pPr/>
          </a:p>
        </p:txBody>
      </p:sp>
      <p:sp>
        <p:nvSpPr>
          <p:cNvPr id="160" name="Text 4"/>
          <p:cNvSpPr txBox="1"/>
          <p:nvPr/>
        </p:nvSpPr>
        <p:spPr>
          <a:xfrm>
            <a:off x="548640" y="4877238"/>
            <a:ext cx="27432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300">
                <a:solidFill>
                  <a:srgbClr val="065A82"/>
                </a:solidFill>
              </a:defRPr>
            </a:lvl1pPr>
          </a:lstStyle>
          <a:p>
            <a:pPr/>
            <a:r>
              <a:t>Fresh &amp; Local</a:t>
            </a:r>
          </a:p>
        </p:txBody>
      </p:sp>
      <p:sp>
        <p:nvSpPr>
          <p:cNvPr id="161" name="Shape 5"/>
          <p:cNvSpPr/>
          <p:nvPr/>
        </p:nvSpPr>
        <p:spPr>
          <a:xfrm>
            <a:off x="6903719" y="548640"/>
            <a:ext cx="4754881" cy="5760721"/>
          </a:xfrm>
          <a:prstGeom prst="roundRect">
            <a:avLst>
              <a:gd name="adj" fmla="val 2308"/>
            </a:avLst>
          </a:prstGeom>
          <a:solidFill>
            <a:srgbClr val="EAF4FA"/>
          </a:solidFill>
          <a:ln w="12700">
            <a:miter lim="400000"/>
          </a:ln>
          <a:effectLst>
            <a:outerShdw sx="100000" sy="100000" kx="0" ky="0" algn="b" rotWithShape="0" blurRad="101600" dist="38100" dir="5400000">
              <a:srgbClr val="000000">
                <a:alpha val="15000"/>
              </a:srgbClr>
            </a:outerShdw>
          </a:effectLst>
        </p:spPr>
        <p:txBody>
          <a:bodyPr lIns="45719" rIns="45719"/>
          <a:lstStyle/>
          <a:p>
            <a:pPr/>
          </a:p>
        </p:txBody>
      </p:sp>
      <p:pic>
        <p:nvPicPr>
          <p:cNvPr id="162" name="Image 0" descr="Image 0"/>
          <p:cNvPicPr>
            <a:picLocks noChangeAspect="1"/>
          </p:cNvPicPr>
          <p:nvPr/>
        </p:nvPicPr>
        <p:blipFill>
          <a:blip r:embed="rId2">
            <a:extLst/>
          </a:blip>
          <a:stretch>
            <a:fillRect/>
          </a:stretch>
        </p:blipFill>
        <p:spPr>
          <a:xfrm>
            <a:off x="7178040" y="822960"/>
            <a:ext cx="4206241" cy="420624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21295C"/>
        </a:solidFill>
      </p:bgPr>
    </p:bg>
    <p:spTree>
      <p:nvGrpSpPr>
        <p:cNvPr id="1" name=""/>
        <p:cNvGrpSpPr/>
        <p:nvPr/>
      </p:nvGrpSpPr>
      <p:grpSpPr>
        <a:xfrm>
          <a:off x="0" y="0"/>
          <a:ext cx="0" cy="0"/>
          <a:chOff x="0" y="0"/>
          <a:chExt cx="0" cy="0"/>
        </a:xfrm>
      </p:grpSpPr>
      <p:sp>
        <p:nvSpPr>
          <p:cNvPr id="164" name="Text 0"/>
          <p:cNvSpPr txBox="1"/>
          <p:nvPr/>
        </p:nvSpPr>
        <p:spPr>
          <a:xfrm>
            <a:off x="731519" y="2580639"/>
            <a:ext cx="10698482" cy="508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3400">
                <a:solidFill>
                  <a:srgbClr val="FFFFFF"/>
                </a:solidFill>
                <a:latin typeface="Cambria"/>
                <a:ea typeface="Cambria"/>
                <a:cs typeface="Cambria"/>
                <a:sym typeface="Cambria"/>
              </a:defRPr>
            </a:lvl1pPr>
          </a:lstStyle>
          <a:p>
            <a:pPr/>
            <a:r>
              <a:t>A Journey From Fjord to Arctic — and Back</a:t>
            </a:r>
          </a:p>
        </p:txBody>
      </p:sp>
      <p:sp>
        <p:nvSpPr>
          <p:cNvPr id="165" name="Text 1"/>
          <p:cNvSpPr txBox="1"/>
          <p:nvPr/>
        </p:nvSpPr>
        <p:spPr>
          <a:xfrm>
            <a:off x="731519" y="3704232"/>
            <a:ext cx="9601201" cy="54681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lnSpc>
                <a:spcPct val="140000"/>
              </a:lnSpc>
              <a:defRPr sz="1600">
                <a:solidFill>
                  <a:srgbClr val="CADCFC"/>
                </a:solidFill>
              </a:defRPr>
            </a:pPr>
            <a:r>
              <a:t>12 days. 34 ports. 2,500 nautical miles.</a:t>
            </a:r>
          </a:p>
          <a:p>
            <a:pPr>
              <a:lnSpc>
                <a:spcPct val="140000"/>
              </a:lnSpc>
              <a:defRPr sz="1600">
                <a:solidFill>
                  <a:srgbClr val="CADCFC"/>
                </a:solidFill>
              </a:defRPr>
            </a:pPr>
            <a:r>
              <a:t>From Art Nouveau facades to the Arctic Circle, the Lofoten Wall, and Norway's coastal kitchen.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